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4"/>
    <p:sldMasterId id="214748366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Inter"/>
      <p:regular r:id="rId13"/>
      <p:bold r:id="rId14"/>
      <p:italic r:id="rId15"/>
      <p:boldItalic r:id="rId16"/>
    </p:embeddedFont>
    <p:embeddedFont>
      <p:font typeface="Petrona"/>
      <p:bold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Inter-regular.fntdata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Inter-italic.fntdata"/><Relationship Id="rId14" Type="http://schemas.openxmlformats.org/officeDocument/2006/relationships/font" Target="fonts/Inter-bold.fntdata"/><Relationship Id="rId17" Type="http://schemas.openxmlformats.org/officeDocument/2006/relationships/font" Target="fonts/Petrona-bold.fntdata"/><Relationship Id="rId16" Type="http://schemas.openxmlformats.org/officeDocument/2006/relationships/font" Target="fonts/Inter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schemas.openxmlformats.org/officeDocument/2006/relationships/font" Target="fonts/Petron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png>
</file>

<file path=ppt/media/image11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9b6cce454_2_26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g319b6cce454_2_26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73" name="Google Shape;73;g319b6cce454_2_26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9b6cce454_2_3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319b6cce454_2_3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81" name="Google Shape;81;g319b6cce454_2_3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9b6cce454_2_4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319b6cce454_2_4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92" name="Google Shape;92;g319b6cce454_2_4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9b6cce454_2_56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319b6cce454_2_56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05" name="Google Shape;105;g319b6cce454_2_56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9b6cce454_2_65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319b6cce454_2_65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5" name="Google Shape;115;g319b6cce454_2_65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19b6cce454_2_79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319b6cce454_2_79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30" name="Google Shape;130;g319b6cce454_2_79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C0524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5" name="Google Shape;55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C0524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8" name="Google Shape;5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C0524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1" name="Google Shape;6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C0524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" name="Google Shape;64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C0524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C0524">
              <a:alpha val="9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/>
          <p:nvPr/>
        </p:nvSpPr>
        <p:spPr>
          <a:xfrm>
            <a:off x="496119" y="1890861"/>
            <a:ext cx="3721373" cy="4651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900"/>
              <a:buFont typeface="Petrona"/>
              <a:buNone/>
            </a:pPr>
            <a:r>
              <a:rPr b="1" i="0" lang="en" sz="290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Swaraj Wattamwar</a:t>
            </a:r>
            <a:endParaRPr b="0" i="0" sz="2900" u="none" cap="none" strike="noStrike"/>
          </a:p>
        </p:txBody>
      </p:sp>
      <p:sp>
        <p:nvSpPr>
          <p:cNvPr id="76" name="Google Shape;76;p21"/>
          <p:cNvSpPr/>
          <p:nvPr/>
        </p:nvSpPr>
        <p:spPr>
          <a:xfrm>
            <a:off x="496119" y="2639541"/>
            <a:ext cx="8151763" cy="2268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100"/>
              <a:buFont typeface="Inter"/>
              <a:buNone/>
            </a:pPr>
            <a:r>
              <a:rPr b="0" i="0" lang="en" sz="11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jensen huang</a:t>
            </a:r>
            <a:endParaRPr b="0" i="0" sz="1100" u="none" cap="none" strike="noStrike"/>
          </a:p>
        </p:txBody>
      </p:sp>
      <p:sp>
        <p:nvSpPr>
          <p:cNvPr id="77" name="Google Shape;77;p21"/>
          <p:cNvSpPr/>
          <p:nvPr/>
        </p:nvSpPr>
        <p:spPr>
          <a:xfrm>
            <a:off x="496119" y="3025824"/>
            <a:ext cx="8151763" cy="2268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100"/>
              <a:buFont typeface="Inter"/>
              <a:buNone/>
            </a:pPr>
            <a:r>
              <a:rPr b="0" i="0" lang="en" sz="11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150096724157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3" name="Google Shape;8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2"/>
          <p:cNvSpPr/>
          <p:nvPr/>
        </p:nvSpPr>
        <p:spPr>
          <a:xfrm>
            <a:off x="3925119" y="1456283"/>
            <a:ext cx="4722763" cy="930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900"/>
              <a:buFont typeface="Petrona"/>
              <a:buNone/>
            </a:pPr>
            <a:r>
              <a:rPr b="1" i="0" lang="en" sz="290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Exploring the World of Company Types</a:t>
            </a:r>
            <a:endParaRPr b="0" i="0" sz="2900" u="none" cap="none" strike="noStrike"/>
          </a:p>
        </p:txBody>
      </p:sp>
      <p:sp>
        <p:nvSpPr>
          <p:cNvPr id="85" name="Google Shape;85;p22"/>
          <p:cNvSpPr/>
          <p:nvPr/>
        </p:nvSpPr>
        <p:spPr>
          <a:xfrm>
            <a:off x="3925119" y="2599209"/>
            <a:ext cx="4722763" cy="6804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100"/>
              <a:buFont typeface="Inter"/>
              <a:buNone/>
            </a:pPr>
            <a:r>
              <a:rPr b="0" i="0" lang="en" sz="11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In this presentation, we'll dive into the key differences between Private Limited Companies and Limited Companies, exploring their unique features and characteristics.</a:t>
            </a:r>
            <a:endParaRPr b="0" i="0" sz="1100" u="none" cap="none" strike="noStrike"/>
          </a:p>
        </p:txBody>
      </p:sp>
      <p:sp>
        <p:nvSpPr>
          <p:cNvPr id="86" name="Google Shape;86;p22"/>
          <p:cNvSpPr/>
          <p:nvPr/>
        </p:nvSpPr>
        <p:spPr>
          <a:xfrm>
            <a:off x="3925119" y="3449687"/>
            <a:ext cx="226814" cy="226814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7" name="Google Shape;8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29881" y="3454449"/>
            <a:ext cx="217289" cy="21728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2"/>
          <p:cNvSpPr/>
          <p:nvPr/>
        </p:nvSpPr>
        <p:spPr>
          <a:xfrm>
            <a:off x="4222775" y="3439121"/>
            <a:ext cx="3686175" cy="2480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00"/>
              <a:buFont typeface="Inter"/>
              <a:buNone/>
            </a:pPr>
            <a:r>
              <a:rPr b="1" i="0" lang="en" sz="14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by Swaraj Wattamwar (BTech CSE 2024-28)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4" name="Google Shape;9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177202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3"/>
          <p:cNvSpPr/>
          <p:nvPr/>
        </p:nvSpPr>
        <p:spPr>
          <a:xfrm>
            <a:off x="496119" y="2473300"/>
            <a:ext cx="5914429" cy="4651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900"/>
              <a:buFont typeface="Petrona"/>
              <a:buNone/>
            </a:pPr>
            <a:r>
              <a:rPr b="1" i="0" lang="en" sz="290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What is a Private Limited Company?</a:t>
            </a:r>
            <a:endParaRPr b="0" i="0" sz="2900" u="none" cap="none" strike="noStrike"/>
          </a:p>
        </p:txBody>
      </p:sp>
      <p:sp>
        <p:nvSpPr>
          <p:cNvPr id="96" name="Google Shape;96;p23"/>
          <p:cNvSpPr/>
          <p:nvPr/>
        </p:nvSpPr>
        <p:spPr>
          <a:xfrm>
            <a:off x="496119" y="3151064"/>
            <a:ext cx="4005039" cy="1291084"/>
          </a:xfrm>
          <a:prstGeom prst="roundRect">
            <a:avLst>
              <a:gd fmla="val 4612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3"/>
          <p:cNvSpPr/>
          <p:nvPr/>
        </p:nvSpPr>
        <p:spPr>
          <a:xfrm>
            <a:off x="642640" y="3297585"/>
            <a:ext cx="1860649" cy="232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00"/>
              <a:buFont typeface="Petrona"/>
              <a:buNone/>
            </a:pPr>
            <a:r>
              <a:rPr b="1" i="0" lang="en" sz="14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Ownership Structure</a:t>
            </a:r>
            <a:endParaRPr b="0" i="0" sz="1400" u="none" cap="none" strike="noStrike"/>
          </a:p>
        </p:txBody>
      </p:sp>
      <p:sp>
        <p:nvSpPr>
          <p:cNvPr id="98" name="Google Shape;98;p23"/>
          <p:cNvSpPr/>
          <p:nvPr/>
        </p:nvSpPr>
        <p:spPr>
          <a:xfrm>
            <a:off x="642640" y="3615184"/>
            <a:ext cx="3711997" cy="4536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100"/>
              <a:buFont typeface="Inter"/>
              <a:buNone/>
            </a:pPr>
            <a:r>
              <a:rPr b="0" i="0" lang="en" sz="11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 Private Limited Company has a limited number of shareholders, typically ranging from 2 to 200.</a:t>
            </a:r>
            <a:endParaRPr b="0" i="0" sz="1100" u="none" cap="none" strike="noStrike"/>
          </a:p>
        </p:txBody>
      </p:sp>
      <p:sp>
        <p:nvSpPr>
          <p:cNvPr id="99" name="Google Shape;99;p23"/>
          <p:cNvSpPr/>
          <p:nvPr/>
        </p:nvSpPr>
        <p:spPr>
          <a:xfrm>
            <a:off x="4642917" y="3151064"/>
            <a:ext cx="4005039" cy="1291084"/>
          </a:xfrm>
          <a:prstGeom prst="roundRect">
            <a:avLst>
              <a:gd fmla="val 4612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3"/>
          <p:cNvSpPr/>
          <p:nvPr/>
        </p:nvSpPr>
        <p:spPr>
          <a:xfrm>
            <a:off x="4789438" y="3297585"/>
            <a:ext cx="1860649" cy="232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00"/>
              <a:buFont typeface="Petrona"/>
              <a:buNone/>
            </a:pPr>
            <a:r>
              <a:rPr b="1" i="0" lang="en" sz="14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Liability</a:t>
            </a:r>
            <a:endParaRPr b="0" i="0" sz="1400" u="none" cap="none" strike="noStrike"/>
          </a:p>
        </p:txBody>
      </p:sp>
      <p:sp>
        <p:nvSpPr>
          <p:cNvPr id="101" name="Google Shape;101;p23"/>
          <p:cNvSpPr/>
          <p:nvPr/>
        </p:nvSpPr>
        <p:spPr>
          <a:xfrm>
            <a:off x="4789438" y="3615184"/>
            <a:ext cx="3711997" cy="6804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100"/>
              <a:buFont typeface="Inter"/>
              <a:buNone/>
            </a:pPr>
            <a:r>
              <a:rPr b="0" i="0" lang="en" sz="11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Shareholders have limited liability, meaning their personal assets are protected from the company's debts and obligations.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/>
          <p:nvPr/>
        </p:nvSpPr>
        <p:spPr>
          <a:xfrm>
            <a:off x="496119" y="1684214"/>
            <a:ext cx="4677668" cy="4651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900"/>
              <a:buFont typeface="Petrona"/>
              <a:buNone/>
            </a:pPr>
            <a:r>
              <a:rPr b="1" i="0" lang="en" sz="290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What is a Limited Company?</a:t>
            </a:r>
            <a:endParaRPr b="0" i="0" sz="2900" u="none" cap="none" strike="noStrike"/>
          </a:p>
        </p:txBody>
      </p:sp>
      <p:sp>
        <p:nvSpPr>
          <p:cNvPr id="108" name="Google Shape;108;p24"/>
          <p:cNvSpPr/>
          <p:nvPr/>
        </p:nvSpPr>
        <p:spPr>
          <a:xfrm>
            <a:off x="496119" y="2503736"/>
            <a:ext cx="1860649" cy="232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1400"/>
              <a:buFont typeface="Petrona"/>
              <a:buNone/>
            </a:pPr>
            <a:r>
              <a:rPr b="1" i="0" lang="en" sz="140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Ownership</a:t>
            </a:r>
            <a:endParaRPr b="0" i="0" sz="1400" u="none" cap="none" strike="noStrike"/>
          </a:p>
        </p:txBody>
      </p:sp>
      <p:sp>
        <p:nvSpPr>
          <p:cNvPr id="109" name="Google Shape;109;p24"/>
          <p:cNvSpPr/>
          <p:nvPr/>
        </p:nvSpPr>
        <p:spPr>
          <a:xfrm>
            <a:off x="496119" y="2878038"/>
            <a:ext cx="3902943" cy="4536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100"/>
              <a:buFont typeface="Inter"/>
              <a:buNone/>
            </a:pPr>
            <a:r>
              <a:rPr b="0" i="0" lang="en" sz="11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A Limited Company has no restrictions on the number of shareholders, and shares can be publicly traded.</a:t>
            </a:r>
            <a:endParaRPr b="0" i="0" sz="1100" u="none" cap="none" strike="noStrike"/>
          </a:p>
        </p:txBody>
      </p:sp>
      <p:sp>
        <p:nvSpPr>
          <p:cNvPr id="110" name="Google Shape;110;p24"/>
          <p:cNvSpPr/>
          <p:nvPr/>
        </p:nvSpPr>
        <p:spPr>
          <a:xfrm>
            <a:off x="4749701" y="2503736"/>
            <a:ext cx="1860649" cy="232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1400"/>
              <a:buFont typeface="Petrona"/>
              <a:buNone/>
            </a:pPr>
            <a:r>
              <a:rPr b="1" i="0" lang="en" sz="140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Liability</a:t>
            </a:r>
            <a:endParaRPr b="0" i="0" sz="1400" u="none" cap="none" strike="noStrike"/>
          </a:p>
        </p:txBody>
      </p:sp>
      <p:sp>
        <p:nvSpPr>
          <p:cNvPr id="111" name="Google Shape;111;p24"/>
          <p:cNvSpPr/>
          <p:nvPr/>
        </p:nvSpPr>
        <p:spPr>
          <a:xfrm>
            <a:off x="4749701" y="2878038"/>
            <a:ext cx="3902943" cy="4536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100"/>
              <a:buFont typeface="Inter"/>
              <a:buNone/>
            </a:pPr>
            <a:r>
              <a:rPr b="0" i="0" lang="en" sz="11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Shareholders have limited liability, similar to a Private Limited Company.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7" name="Google Shape;11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5"/>
          <p:cNvSpPr/>
          <p:nvPr/>
        </p:nvSpPr>
        <p:spPr>
          <a:xfrm>
            <a:off x="496119" y="1194718"/>
            <a:ext cx="4722763" cy="930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FF8AAF"/>
              </a:buClr>
              <a:buSzPts val="2900"/>
              <a:buFont typeface="Petrona"/>
              <a:buNone/>
            </a:pPr>
            <a:r>
              <a:rPr b="1" i="0" lang="en" sz="2900" u="none" cap="none" strike="noStrike">
                <a:solidFill>
                  <a:srgbClr val="FF8AAF"/>
                </a:solidFill>
                <a:latin typeface="Petrona"/>
                <a:ea typeface="Petrona"/>
                <a:cs typeface="Petrona"/>
                <a:sym typeface="Petrona"/>
              </a:rPr>
              <a:t>Key Differences: Private Limited vs. Limited</a:t>
            </a:r>
            <a:endParaRPr b="0" i="0" sz="2900" u="none" cap="none" strike="noStrike"/>
          </a:p>
        </p:txBody>
      </p:sp>
      <p:sp>
        <p:nvSpPr>
          <p:cNvPr id="119" name="Google Shape;119;p25"/>
          <p:cNvSpPr/>
          <p:nvPr/>
        </p:nvSpPr>
        <p:spPr>
          <a:xfrm>
            <a:off x="496119" y="2497113"/>
            <a:ext cx="318939" cy="318939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5"/>
          <p:cNvSpPr/>
          <p:nvPr/>
        </p:nvSpPr>
        <p:spPr>
          <a:xfrm>
            <a:off x="610046" y="2544886"/>
            <a:ext cx="91083" cy="2233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00"/>
              <a:buFont typeface="Petrona"/>
              <a:buNone/>
            </a:pPr>
            <a:r>
              <a:rPr b="1" i="0" lang="en" sz="1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1800" u="none" cap="none" strike="noStrike"/>
          </a:p>
        </p:txBody>
      </p:sp>
      <p:sp>
        <p:nvSpPr>
          <p:cNvPr id="121" name="Google Shape;121;p25"/>
          <p:cNvSpPr/>
          <p:nvPr/>
        </p:nvSpPr>
        <p:spPr>
          <a:xfrm>
            <a:off x="956816" y="2497113"/>
            <a:ext cx="1829842" cy="232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00"/>
              <a:buFont typeface="Petrona"/>
              <a:buNone/>
            </a:pPr>
            <a:r>
              <a:rPr b="1" i="0" lang="en" sz="14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Ownership Structure</a:t>
            </a:r>
            <a:endParaRPr b="0" i="0" sz="1400" u="none" cap="none" strike="noStrike"/>
          </a:p>
        </p:txBody>
      </p:sp>
      <p:sp>
        <p:nvSpPr>
          <p:cNvPr id="122" name="Google Shape;122;p25"/>
          <p:cNvSpPr/>
          <p:nvPr/>
        </p:nvSpPr>
        <p:spPr>
          <a:xfrm>
            <a:off x="956816" y="2814712"/>
            <a:ext cx="1829842" cy="11340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100"/>
              <a:buFont typeface="Inter"/>
              <a:buNone/>
            </a:pPr>
            <a:r>
              <a:rPr b="0" i="0" lang="en" sz="11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Private Limited Companies have a limited number of shareholders, while Limited Companies have no such restriction.</a:t>
            </a:r>
            <a:endParaRPr b="0" i="0" sz="1100" u="none" cap="none" strike="noStrike"/>
          </a:p>
        </p:txBody>
      </p:sp>
      <p:sp>
        <p:nvSpPr>
          <p:cNvPr id="123" name="Google Shape;123;p25"/>
          <p:cNvSpPr/>
          <p:nvPr/>
        </p:nvSpPr>
        <p:spPr>
          <a:xfrm>
            <a:off x="2928417" y="2497113"/>
            <a:ext cx="318939" cy="318939"/>
          </a:xfrm>
          <a:prstGeom prst="roundRect">
            <a:avLst>
              <a:gd fmla="val 18669" name="adj"/>
            </a:avLst>
          </a:prstGeom>
          <a:solidFill>
            <a:srgbClr val="2F1D63"/>
          </a:solidFill>
          <a:ln cap="flat" cmpd="sng" w="9525">
            <a:solidFill>
              <a:srgbClr val="4836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3026792" y="2544886"/>
            <a:ext cx="122114" cy="2233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00"/>
              <a:buFont typeface="Petrona"/>
              <a:buNone/>
            </a:pPr>
            <a:r>
              <a:rPr b="1" i="0" lang="en" sz="18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1800" u="none" cap="none" strike="noStrike"/>
          </a:p>
        </p:txBody>
      </p:sp>
      <p:sp>
        <p:nvSpPr>
          <p:cNvPr id="125" name="Google Shape;125;p25"/>
          <p:cNvSpPr/>
          <p:nvPr/>
        </p:nvSpPr>
        <p:spPr>
          <a:xfrm>
            <a:off x="3389114" y="2497113"/>
            <a:ext cx="1829842" cy="232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400"/>
              <a:buFont typeface="Petrona"/>
              <a:buNone/>
            </a:pPr>
            <a:r>
              <a:rPr b="1" i="0" lang="en" sz="1400" u="none" cap="none" strike="noStrike">
                <a:solidFill>
                  <a:srgbClr val="E0D6DE"/>
                </a:solidFill>
                <a:latin typeface="Petrona"/>
                <a:ea typeface="Petrona"/>
                <a:cs typeface="Petrona"/>
                <a:sym typeface="Petrona"/>
              </a:rPr>
              <a:t>Share Trading</a:t>
            </a:r>
            <a:endParaRPr b="0" i="0" sz="1400" u="none" cap="none" strike="noStrike"/>
          </a:p>
        </p:txBody>
      </p:sp>
      <p:sp>
        <p:nvSpPr>
          <p:cNvPr id="126" name="Google Shape;126;p25"/>
          <p:cNvSpPr/>
          <p:nvPr/>
        </p:nvSpPr>
        <p:spPr>
          <a:xfrm>
            <a:off x="3389114" y="2814712"/>
            <a:ext cx="1829842" cy="11340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100"/>
              <a:buFont typeface="Inter"/>
              <a:buNone/>
            </a:pPr>
            <a:r>
              <a:rPr b="0" i="0" lang="en" sz="1100" u="none" cap="none" strike="noStrike">
                <a:solidFill>
                  <a:srgbClr val="E0D6DE"/>
                </a:solidFill>
                <a:latin typeface="Inter"/>
                <a:ea typeface="Inter"/>
                <a:cs typeface="Inter"/>
                <a:sym typeface="Inter"/>
              </a:rPr>
              <a:t>Shares in a Limited Company can be publicly traded, whereas shares in a Private Limited Company cannot.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/>
          <p:nvPr/>
        </p:nvSpPr>
        <p:spPr>
          <a:xfrm>
            <a:off x="299666" y="235446"/>
            <a:ext cx="2247528" cy="2809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pic>
        <p:nvPicPr>
          <p:cNvPr descr="preencoded.png" id="133" name="Google Shape;13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666" y="687586"/>
            <a:ext cx="6507212" cy="44522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